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  <p:sldMasterId id="2147483780" r:id="rId3"/>
    <p:sldMasterId id="2147483816" r:id="rId4"/>
  </p:sldMasterIdLst>
  <p:notesMasterIdLst>
    <p:notesMasterId r:id="rId19"/>
  </p:notesMasterIdLst>
  <p:sldIdLst>
    <p:sldId id="273" r:id="rId5"/>
    <p:sldId id="257" r:id="rId6"/>
    <p:sldId id="263" r:id="rId7"/>
    <p:sldId id="258" r:id="rId8"/>
    <p:sldId id="269" r:id="rId9"/>
    <p:sldId id="270" r:id="rId10"/>
    <p:sldId id="260" r:id="rId11"/>
    <p:sldId id="262" r:id="rId12"/>
    <p:sldId id="272" r:id="rId13"/>
    <p:sldId id="271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61225-EDE0-4102-8B7E-8F74B90C9C14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CCD0B-B5EC-4E92-8C84-3B0A5716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8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CCD0B-B5EC-4E92-8C84-3B0A5716EA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7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2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8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45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15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32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87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55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6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36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35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48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68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02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94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88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2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4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1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5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DD0D-548B-48BC-8F56-51E97EFCB9DE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53C4-783A-466F-9644-FDAE6B8E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6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7164" y="1403928"/>
            <a:ext cx="427643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সকলকে</a:t>
            </a:r>
            <a:r>
              <a:rPr lang="en-US" sz="5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শুভেচ্ছা</a:t>
            </a:r>
            <a:endParaRPr lang="en-US" sz="5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61493" y="2809008"/>
            <a:ext cx="1133764" cy="1043707"/>
            <a:chOff x="4047836" y="1775693"/>
            <a:chExt cx="1133764" cy="1043707"/>
          </a:xfrm>
        </p:grpSpPr>
        <p:sp>
          <p:nvSpPr>
            <p:cNvPr id="2" name="Oval 1"/>
            <p:cNvSpPr/>
            <p:nvPr/>
          </p:nvSpPr>
          <p:spPr>
            <a:xfrm>
              <a:off x="4495800" y="22098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B</a:t>
              </a:r>
              <a:endParaRPr lang="en-US" b="1" dirty="0">
                <a:solidFill>
                  <a:srgbClr val="FFC000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4343400" y="2057400"/>
              <a:ext cx="5334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4533900" y="1775693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5029200" y="2247900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4047836" y="2247900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533900" y="1995055"/>
              <a:ext cx="152400" cy="671946"/>
              <a:chOff x="4533900" y="1995055"/>
              <a:chExt cx="152400" cy="671946"/>
            </a:xfrm>
          </p:grpSpPr>
          <p:sp>
            <p:nvSpPr>
              <p:cNvPr id="10" name="Flowchart: Connector 9"/>
              <p:cNvSpPr/>
              <p:nvPr/>
            </p:nvSpPr>
            <p:spPr>
              <a:xfrm>
                <a:off x="4533900" y="2514601"/>
                <a:ext cx="152400" cy="1524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1" name="Flowchart: Connector 10"/>
              <p:cNvSpPr/>
              <p:nvPr/>
            </p:nvSpPr>
            <p:spPr>
              <a:xfrm>
                <a:off x="4533900" y="1995055"/>
                <a:ext cx="152400" cy="1524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4114800" y="1842655"/>
              <a:ext cx="990600" cy="9767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16385" y="2025131"/>
            <a:ext cx="1173400" cy="1164818"/>
            <a:chOff x="755128" y="1415531"/>
            <a:chExt cx="1173400" cy="1164818"/>
          </a:xfrm>
        </p:grpSpPr>
        <p:sp>
          <p:nvSpPr>
            <p:cNvPr id="4" name="Flowchart: Connector 3"/>
            <p:cNvSpPr/>
            <p:nvPr/>
          </p:nvSpPr>
          <p:spPr>
            <a:xfrm rot="695486">
              <a:off x="1300212" y="1658131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 rot="695486">
              <a:off x="1188889" y="2200869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 rot="695486">
              <a:off x="1055676" y="2376259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 rot="695486">
              <a:off x="1261717" y="2427949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 rot="695486">
              <a:off x="1454847" y="1473066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4" name="Flowchart: Connector 13"/>
            <p:cNvSpPr/>
            <p:nvPr/>
          </p:nvSpPr>
          <p:spPr>
            <a:xfrm rot="695486">
              <a:off x="1776128" y="2034535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 rot="695486">
              <a:off x="1243307" y="1415531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 rot="695486">
              <a:off x="755968" y="1825286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7" name="Flowchart: Connector 16"/>
            <p:cNvSpPr/>
            <p:nvPr/>
          </p:nvSpPr>
          <p:spPr>
            <a:xfrm rot="695486">
              <a:off x="755128" y="2040187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12290" y="1503106"/>
              <a:ext cx="1062182" cy="1006475"/>
              <a:chOff x="812290" y="1503106"/>
              <a:chExt cx="1062182" cy="1006475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95486">
                <a:off x="812290" y="1503106"/>
                <a:ext cx="1062182" cy="1006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95486">
                <a:off x="1043730" y="1728681"/>
                <a:ext cx="554037" cy="554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Oval 18"/>
              <p:cNvSpPr/>
              <p:nvPr/>
            </p:nvSpPr>
            <p:spPr>
              <a:xfrm rot="695486">
                <a:off x="1196951" y="1852479"/>
                <a:ext cx="238988" cy="29668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C000"/>
                    </a:solidFill>
                    <a:latin typeface="Nikosh" pitchFamily="2" charset="0"/>
                    <a:cs typeface="Nikosh" pitchFamily="2" charset="0"/>
                  </a:rPr>
                  <a:t>F</a:t>
                </a:r>
                <a:endParaRPr lang="en-US" b="1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4677" y="1779588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4724400" y="4229725"/>
            <a:ext cx="2209800" cy="538218"/>
            <a:chOff x="3657600" y="4114800"/>
            <a:chExt cx="2209800" cy="538218"/>
          </a:xfrm>
        </p:grpSpPr>
        <p:sp>
          <p:nvSpPr>
            <p:cNvPr id="24" name="TextBox 23"/>
            <p:cNvSpPr txBox="1"/>
            <p:nvPr/>
          </p:nvSpPr>
          <p:spPr>
            <a:xfrm>
              <a:off x="3657600" y="41148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BF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80493" y="4252908"/>
              <a:ext cx="905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" pitchFamily="2" charset="0"/>
                  <a:cs typeface="Nikosh" pitchFamily="2" charset="0"/>
                </a:rPr>
                <a:t>3</a:t>
              </a:r>
              <a:endParaRPr lang="en-US" sz="20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1808" y="2930072"/>
            <a:ext cx="1249363" cy="1206500"/>
            <a:chOff x="6255430" y="5194300"/>
            <a:chExt cx="1249363" cy="1206500"/>
          </a:xfrm>
        </p:grpSpPr>
        <p:sp>
          <p:nvSpPr>
            <p:cNvPr id="36" name="Flowchart: Connector 35"/>
            <p:cNvSpPr/>
            <p:nvPr/>
          </p:nvSpPr>
          <p:spPr>
            <a:xfrm rot="695486">
              <a:off x="6279543" y="5721063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430" y="5194300"/>
              <a:ext cx="1249363" cy="1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318" y="5475933"/>
              <a:ext cx="658813" cy="658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6684359" y="5650899"/>
              <a:ext cx="359227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F</a:t>
              </a:r>
              <a:endParaRPr lang="en-US" sz="2000" b="1" dirty="0">
                <a:solidFill>
                  <a:srgbClr val="FFC000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 rot="695486">
              <a:off x="7312706" y="5633979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 rot="695486">
              <a:off x="6765171" y="6215457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 rot="695486">
              <a:off x="6982020" y="6200430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 rot="695486">
              <a:off x="7320720" y="5830843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4" name="Flowchart: Connector 43"/>
            <p:cNvSpPr/>
            <p:nvPr/>
          </p:nvSpPr>
          <p:spPr>
            <a:xfrm rot="695486">
              <a:off x="6746270" y="5239790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5" name="Flowchart: Connector 44"/>
            <p:cNvSpPr/>
            <p:nvPr/>
          </p:nvSpPr>
          <p:spPr>
            <a:xfrm rot="695486">
              <a:off x="6966855" y="5253546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6" name="Flowchart: Connector 45"/>
            <p:cNvSpPr/>
            <p:nvPr/>
          </p:nvSpPr>
          <p:spPr>
            <a:xfrm rot="695486">
              <a:off x="6792431" y="5444068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 rot="695486">
              <a:off x="6825337" y="6015640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37457" y="319798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*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এখন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বোরন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ট্রাই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ফ্লোরাইডের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সমযোজী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বন্ধন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গঠন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দেখি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 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42285" y="519853"/>
            <a:ext cx="24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00" y="4953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*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বোরনের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শেষ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কক্ষপথে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অষ্টক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পূর্ণ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হয়নি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অষ্টক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অসম্পূর্ণ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হয়েও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সমযোজী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বন্ধন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 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26997 0.06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32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7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7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218" y="3078018"/>
            <a:ext cx="8275782" cy="12954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যৌগগু্লিতে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বন্ধন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বিদ্যমান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ডায়াগ্রাম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সহ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দেখাও</a:t>
            </a:r>
            <a:r>
              <a:rPr lang="en-US" sz="4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: </a:t>
            </a:r>
            <a:endParaRPr lang="en-US" sz="4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0" y="228600"/>
            <a:ext cx="50292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" pitchFamily="2" charset="0"/>
                <a:ea typeface="+mj-ea"/>
                <a:cs typeface="Nikosh" pitchFamily="2" charset="0"/>
              </a:rPr>
              <a:t>দলীয়</a:t>
            </a:r>
            <a:r>
              <a:rPr lang="en-US" sz="6600" dirty="0">
                <a:solidFill>
                  <a:srgbClr val="FFFF00"/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" pitchFamily="2" charset="0"/>
                <a:ea typeface="+mj-ea"/>
                <a:cs typeface="Nikosh" pitchFamily="2" charset="0"/>
              </a:rPr>
              <a:t>কাজ</a:t>
            </a:r>
            <a:endParaRPr lang="en-US" sz="66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007674"/>
              </p:ext>
            </p:extLst>
          </p:nvPr>
        </p:nvGraphicFramePr>
        <p:xfrm>
          <a:off x="1070841" y="4607214"/>
          <a:ext cx="7087507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3" imgW="1460160" imgH="228600" progId="Equation.3">
                  <p:embed/>
                </p:oleObj>
              </mc:Choice>
              <mc:Fallback>
                <p:oleObj name="Equation" r:id="rId3" imgW="1460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0841" y="4607214"/>
                        <a:ext cx="7087507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36435"/>
            <a:ext cx="8382000" cy="3126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১।একটি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বন্ধন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গঠিত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কতটি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ইলেকট্রন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২।মৌলগুলি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কেন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বন্ধনে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আবদ্ধ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৩।নিষ্কিয়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সাধারনত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বন্ধনে আবদ্ধ </a:t>
            </a:r>
            <a:r>
              <a:rPr lang="as-IN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কেন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৪।আয়নিক ও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সমযোজী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বন্ধন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৫।অষ্টক ও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দুই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নিয়ম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76200"/>
            <a:ext cx="4343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" pitchFamily="2" charset="0"/>
                <a:ea typeface="+mj-ea"/>
                <a:cs typeface="Nikosh" pitchFamily="2" charset="0"/>
              </a:rPr>
              <a:t>মূল্যায়ন</a:t>
            </a:r>
            <a:endParaRPr lang="en-US" sz="48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8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বাড়ীর</a:t>
            </a:r>
            <a:r>
              <a:rPr lang="en-US" sz="8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8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8229600" cy="8034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s-IN" dirty="0">
                <a:latin typeface="Nikosh" pitchFamily="2" charset="0"/>
                <a:cs typeface="Nikosh" pitchFamily="2" charset="0"/>
              </a:rPr>
              <a:t>নিচের 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যৌগ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টি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তে 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dirty="0">
                <a:latin typeface="Nikosh" pitchFamily="2" charset="0"/>
                <a:cs typeface="Nikosh" pitchFamily="2" charset="0"/>
              </a:rPr>
              <a:t>বন্ধন বিদ্যমান ডায়াগ্রাম সহ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as-IN" dirty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1752600"/>
            <a:ext cx="16002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558723"/>
              </p:ext>
            </p:extLst>
          </p:nvPr>
        </p:nvGraphicFramePr>
        <p:xfrm>
          <a:off x="532661" y="4202467"/>
          <a:ext cx="7004482" cy="180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3" imgW="927000" imgH="228600" progId="Equation.3">
                  <p:embed/>
                </p:oleObj>
              </mc:Choice>
              <mc:Fallback>
                <p:oleObj name="Equation" r:id="rId3" imgW="92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661" y="4202467"/>
                        <a:ext cx="7004482" cy="1807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1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153400" cy="2971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16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97429"/>
            <a:ext cx="320039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35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3192780"/>
            <a:ext cx="7696200" cy="29718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রিপন</a:t>
            </a:r>
            <a:r>
              <a:rPr lang="en-US" sz="28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কুমার</a:t>
            </a:r>
            <a:r>
              <a:rPr lang="en-US" sz="28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সরকার</a:t>
            </a:r>
            <a:endParaRPr lang="en-US" sz="2800" dirty="0" smtClean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 marL="0" lvl="0" indent="0" algn="ctr">
              <a:buClr>
                <a:srgbClr val="1F2123"/>
              </a:buClr>
              <a:buNone/>
            </a:pPr>
            <a:r>
              <a:rPr lang="en-US" sz="20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বি.এসসি</a:t>
            </a:r>
            <a:r>
              <a:rPr lang="en-US" sz="2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0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অনার্স</a:t>
            </a:r>
            <a:r>
              <a:rPr lang="en-US" sz="2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),</a:t>
            </a:r>
            <a:r>
              <a:rPr lang="en-US" sz="2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এম.এসসি</a:t>
            </a:r>
            <a:r>
              <a:rPr lang="en-US" sz="2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2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2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( </a:t>
            </a:r>
            <a:r>
              <a:rPr lang="en-US" sz="2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sz="2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)</a:t>
            </a:r>
          </a:p>
          <a:p>
            <a:pPr marL="0" indent="0" algn="ctr">
              <a:buNone/>
            </a:pPr>
            <a:r>
              <a:rPr lang="en-US" sz="2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নূরজাহানপুর</a:t>
            </a:r>
            <a:r>
              <a:rPr lang="en-US" sz="2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অবঃ</a:t>
            </a:r>
            <a:r>
              <a:rPr lang="en-US" sz="2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সামরিক</a:t>
            </a:r>
            <a:r>
              <a:rPr lang="en-US" sz="2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কলোনী</a:t>
            </a:r>
            <a:r>
              <a:rPr lang="en-US" sz="2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2000" dirty="0" smtClean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ঘোড়াঘাট</a:t>
            </a:r>
            <a:r>
              <a:rPr lang="en-US" sz="2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2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দিনাজপুর</a:t>
            </a:r>
            <a:r>
              <a:rPr lang="en-US" sz="2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43743" y="0"/>
            <a:ext cx="6281057" cy="26561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9600" baseline="-25000" dirty="0" smtClean="0">
                <a:solidFill>
                  <a:srgbClr val="99FF66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9600" baseline="-25000" dirty="0">
                <a:solidFill>
                  <a:srgbClr val="99FF6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9600" baseline="-25000" dirty="0" smtClean="0">
                <a:solidFill>
                  <a:srgbClr val="99FF66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r>
              <a:rPr lang="as-IN" sz="6000" dirty="0"/>
              <a:t/>
            </a:r>
            <a:br>
              <a:rPr lang="as-IN" sz="6000" dirty="0"/>
            </a:b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6" y="3505200"/>
            <a:ext cx="13716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96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905000" cy="2895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28899" y="0"/>
            <a:ext cx="3714701" cy="2900065"/>
            <a:chOff x="2228899" y="0"/>
            <a:chExt cx="3714701" cy="290006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899" y="0"/>
              <a:ext cx="3714701" cy="28956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438400" y="24384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পানি</a:t>
              </a:r>
              <a:endParaRPr lang="en-US" sz="2400" b="1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43600" y="0"/>
            <a:ext cx="3200400" cy="2900065"/>
            <a:chOff x="5943600" y="0"/>
            <a:chExt cx="3200400" cy="290006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0"/>
              <a:ext cx="3200400" cy="2895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943600" y="24384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লবন</a:t>
              </a:r>
              <a:endParaRPr lang="en-US" sz="2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2895600"/>
            <a:ext cx="4235209" cy="3962400"/>
            <a:chOff x="0" y="2895600"/>
            <a:chExt cx="4235209" cy="3962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95600"/>
              <a:ext cx="4235209" cy="3962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71600" y="32004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হাইড্রোজেন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গ্যাস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endParaRPr lang="en-US" sz="2400" b="1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5210" y="2895600"/>
            <a:ext cx="4908790" cy="3962400"/>
            <a:chOff x="4235210" y="2895600"/>
            <a:chExt cx="4908790" cy="39624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210" y="2895600"/>
              <a:ext cx="4908790" cy="3962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638800" y="63246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এসিড</a:t>
              </a:r>
              <a:r>
                <a:rPr lang="en-US" sz="2400" b="1" dirty="0" smtClean="0">
                  <a:latin typeface="Nikosh" pitchFamily="2" charset="0"/>
                  <a:cs typeface="Nikosh" pitchFamily="2" charset="0"/>
                </a:rPr>
                <a:t> </a:t>
              </a:r>
              <a:endParaRPr lang="en-US" sz="2400" b="1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9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4419600"/>
            <a:ext cx="7543800" cy="2286000"/>
          </a:xfrm>
        </p:spPr>
        <p:txBody>
          <a:bodyPr>
            <a:noAutofit/>
          </a:bodyPr>
          <a:lstStyle/>
          <a:p>
            <a:r>
              <a:rPr lang="as-IN" sz="4000" dirty="0" smtClean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রসায়ন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 </a:t>
            </a:r>
            <a:b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</a:b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ঃ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নব</a:t>
            </a:r>
            <a:r>
              <a:rPr lang="as-IN" sz="4000" dirty="0" smtClean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4000" dirty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</a:b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অধ্যায়ঃ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৫ 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12371" y="304799"/>
            <a:ext cx="6945086" cy="26185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8000" dirty="0"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923309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পাঠের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ঃ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আয়নিক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বন্ধন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সমযোজী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2800" b="1" dirty="0">
                <a:latin typeface="Nikosh" pitchFamily="2" charset="0"/>
                <a:cs typeface="Nikosh" pitchFamily="2" charset="0"/>
              </a:rPr>
              <a:t>বন্ধন 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6800" y="2146939"/>
            <a:ext cx="6629400" cy="520061"/>
            <a:chOff x="1066800" y="1219200"/>
            <a:chExt cx="6629400" cy="520061"/>
          </a:xfrm>
        </p:grpSpPr>
        <p:sp>
          <p:nvSpPr>
            <p:cNvPr id="4" name="Right Arrow 3"/>
            <p:cNvSpPr/>
            <p:nvPr/>
          </p:nvSpPr>
          <p:spPr>
            <a:xfrm>
              <a:off x="1066800" y="1219200"/>
              <a:ext cx="685800" cy="4462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1200" y="1277596"/>
              <a:ext cx="571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আয়নিক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as-IN" sz="2400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বন্ধন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কিভাবে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গঠিত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হয়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বলতে</a:t>
              </a:r>
              <a:r>
                <a:rPr lang="en-US" sz="2400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পারবে</a:t>
              </a:r>
              <a:r>
                <a:rPr lang="en-US" sz="2400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456423" y="35491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6800" y="2918936"/>
            <a:ext cx="7696200" cy="814864"/>
            <a:chOff x="914400" y="1981200"/>
            <a:chExt cx="7696200" cy="814864"/>
          </a:xfrm>
        </p:grpSpPr>
        <p:sp>
          <p:nvSpPr>
            <p:cNvPr id="2" name="Right Arrow 1"/>
            <p:cNvSpPr/>
            <p:nvPr/>
          </p:nvSpPr>
          <p:spPr>
            <a:xfrm>
              <a:off x="914400" y="1981200"/>
              <a:ext cx="7620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28800" y="2057400"/>
              <a:ext cx="6781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as-IN" sz="2400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সমযোজী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as-IN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বন্ধন </a:t>
              </a:r>
              <a:r>
                <a:rPr lang="as-IN" sz="2400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কিভাবে গঠিত হয় বলতে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পারবে</a:t>
              </a:r>
              <a:r>
                <a:rPr lang="en-US" sz="2400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।</a:t>
              </a:r>
            </a:p>
            <a:p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6800" y="3736538"/>
            <a:ext cx="7975600" cy="770930"/>
            <a:chOff x="914400" y="3015734"/>
            <a:chExt cx="7975600" cy="770930"/>
          </a:xfrm>
        </p:grpSpPr>
        <p:sp>
          <p:nvSpPr>
            <p:cNvPr id="8" name="Right Arrow 7"/>
            <p:cNvSpPr/>
            <p:nvPr/>
          </p:nvSpPr>
          <p:spPr>
            <a:xfrm>
              <a:off x="914400" y="3015734"/>
              <a:ext cx="838200" cy="565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3400" y="3048000"/>
              <a:ext cx="7086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অষ্টক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নিয়ম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দুই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এর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নিয়ম</a:t>
              </a:r>
              <a:r>
                <a:rPr lang="en-US" dirty="0" smtClean="0">
                  <a:solidFill>
                    <a:prstClr val="white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বলতে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as-IN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পারবে</a:t>
              </a:r>
              <a:r>
                <a:rPr lang="as-IN" sz="2400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24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endParaRPr>
            </a:p>
            <a:p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66800" y="4572000"/>
            <a:ext cx="7696200" cy="762000"/>
            <a:chOff x="1066800" y="4419600"/>
            <a:chExt cx="7696200" cy="762000"/>
          </a:xfrm>
        </p:grpSpPr>
        <p:sp>
          <p:nvSpPr>
            <p:cNvPr id="12" name="Right Arrow 11"/>
            <p:cNvSpPr/>
            <p:nvPr/>
          </p:nvSpPr>
          <p:spPr>
            <a:xfrm>
              <a:off x="1066800" y="4419600"/>
              <a:ext cx="838200" cy="762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3600" y="4648200"/>
              <a:ext cx="662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অষ্টক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সম্প্রসারন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সমন্ধে</a:t>
              </a:r>
              <a:r>
                <a:rPr lang="en-US" sz="2400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বলতে</a:t>
              </a:r>
              <a:r>
                <a:rPr lang="en-US" sz="2400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পারবে</a:t>
              </a:r>
              <a:r>
                <a:rPr lang="en-US" sz="2400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5638800"/>
            <a:ext cx="6858000" cy="838200"/>
            <a:chOff x="1066800" y="5486400"/>
            <a:chExt cx="6858000" cy="838200"/>
          </a:xfrm>
        </p:grpSpPr>
        <p:sp>
          <p:nvSpPr>
            <p:cNvPr id="15" name="Right Arrow 14"/>
            <p:cNvSpPr/>
            <p:nvPr/>
          </p:nvSpPr>
          <p:spPr>
            <a:xfrm>
              <a:off x="1066800" y="5486400"/>
              <a:ext cx="8382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5715000"/>
              <a:ext cx="571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অষ্টক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অসম্পূর্ণ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as-IN" sz="2400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সমন্ধে</a:t>
              </a:r>
              <a:r>
                <a:rPr lang="en-US" sz="2400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2400" dirty="0" err="1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বল</a:t>
              </a:r>
              <a:r>
                <a:rPr lang="as-IN" sz="2400" dirty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তে পারবে</a:t>
              </a:r>
              <a:r>
                <a:rPr lang="en-US" sz="24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। </a:t>
              </a:r>
              <a:endParaRPr lang="en-US" sz="24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0" name="Left-Right Arrow 19"/>
          <p:cNvSpPr/>
          <p:nvPr/>
        </p:nvSpPr>
        <p:spPr>
          <a:xfrm>
            <a:off x="1507671" y="-10886"/>
            <a:ext cx="6417129" cy="19920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শিক্ষণ</a:t>
            </a:r>
            <a:r>
              <a:rPr lang="en-US" sz="6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ফল</a:t>
            </a:r>
            <a:endParaRPr lang="en-US" sz="6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1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271659"/>
              </p:ext>
            </p:extLst>
          </p:nvPr>
        </p:nvGraphicFramePr>
        <p:xfrm>
          <a:off x="4514850" y="166637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1666378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2362200" y="1164728"/>
            <a:ext cx="152400" cy="152400"/>
          </a:xfrm>
          <a:prstGeom prst="ellipse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25518" y="936128"/>
            <a:ext cx="609600" cy="609600"/>
          </a:xfrm>
          <a:prstGeom prst="ellipse">
            <a:avLst/>
          </a:prstGeom>
          <a:noFill/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362200" y="859928"/>
            <a:ext cx="76200" cy="152400"/>
          </a:xfrm>
          <a:prstGeom prst="flowChartConnector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430318" y="1490541"/>
            <a:ext cx="84282" cy="131387"/>
          </a:xfrm>
          <a:prstGeom prst="flowChartConnector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707528"/>
            <a:ext cx="1066800" cy="1066800"/>
          </a:xfrm>
          <a:prstGeom prst="ellipse">
            <a:avLst/>
          </a:prstGeom>
          <a:noFill/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874819" y="1012328"/>
            <a:ext cx="152400" cy="76200"/>
          </a:xfrm>
          <a:prstGeom prst="flowChartConnector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6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36" y="1457839"/>
            <a:ext cx="1095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87" y="628153"/>
            <a:ext cx="1095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31" y="1237753"/>
            <a:ext cx="1095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69" y="1567779"/>
            <a:ext cx="1095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4" y="1407991"/>
            <a:ext cx="1031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2" y="689633"/>
            <a:ext cx="1095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8579">
            <a:off x="6048162" y="734515"/>
            <a:ext cx="11763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Flowchart: Connector 35"/>
          <p:cNvSpPr/>
          <p:nvPr/>
        </p:nvSpPr>
        <p:spPr>
          <a:xfrm>
            <a:off x="3200400" y="1279028"/>
            <a:ext cx="152400" cy="76200"/>
          </a:xfrm>
          <a:prstGeom prst="flowChartConnector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2895600" y="1199653"/>
            <a:ext cx="152400" cy="76200"/>
          </a:xfrm>
          <a:prstGeom prst="flowChartConnector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76400" y="402728"/>
            <a:ext cx="1600200" cy="1680384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2269628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" pitchFamily="2" charset="0"/>
                <a:cs typeface="Nikosh" pitchFamily="2" charset="0"/>
              </a:rPr>
              <a:t>Na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600" y="2383928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" pitchFamily="2" charset="0"/>
                <a:cs typeface="Nikosh" pitchFamily="2" charset="0"/>
              </a:rPr>
              <a:t>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09009" y="1968429"/>
            <a:ext cx="782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" pitchFamily="2" charset="0"/>
                <a:cs typeface="Nikosh" pitchFamily="2" charset="0"/>
              </a:rPr>
              <a:t>+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24995" y="1892186"/>
            <a:ext cx="1513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" pitchFamily="2" charset="0"/>
                <a:cs typeface="Nikosh" pitchFamily="2" charset="0"/>
              </a:rPr>
              <a:t>-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5562600"/>
            <a:ext cx="8153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*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NaF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আয়নিক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বন্ধন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গঠনের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মৌলের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শেষ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কক্ষপথে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আটটি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ইলেকট্রন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থাকে।এই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নিয়মকেই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অষ্টক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নিয়ম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9" y="3526971"/>
            <a:ext cx="858882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400" dirty="0" smtClean="0">
                <a:latin typeface="Nikosh" pitchFamily="2" charset="0"/>
                <a:cs typeface="Nikosh" pitchFamily="2" charset="0"/>
              </a:rPr>
              <a:t>*আয়নিক বন্ধনঃ ধাতু ও অধাতুর মধ্যে ইলেক্ট্রন দান ও গ্রহণের মাধ্যমে যে বন্ধন হয় তাই আয়নিক বন্ধ্বন । নিস্ক্রিয় গ্যাসের মত হওয়ার জন্য মৌলগু্লি ইলেকট্রন ত্যাগ করে ক্যাটায়ন  ও ইলেকট্রন গ্রহন করে অ্যানায়ন গঠন করে বন্ধনে আবদ্ধ হয় তাই আয়নিক বন্ধন।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উপরে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র মৌল দুটি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Ne(10) 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এর মত হওয়ার জন্য আয়নিক বন্ধনে আবদ্ধ হয়। </a:t>
            </a:r>
            <a:endParaRPr lang="as-IN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5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1667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 animBg="1"/>
      <p:bldP spid="43" grpId="0"/>
      <p:bldP spid="44" grpId="0"/>
      <p:bldP spid="4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430902"/>
              </p:ext>
            </p:extLst>
          </p:nvPr>
        </p:nvGraphicFramePr>
        <p:xfrm>
          <a:off x="3981436" y="246105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1436" y="2461056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*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ফ্লোরিন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হাইড্রোজেনের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ইলেকট্রন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বিন্যাস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দেখি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28786" y="19594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92104" y="1730806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828786" y="1654606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896904" y="2285219"/>
            <a:ext cx="84282" cy="1313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586" y="1502206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329859" y="1807006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55" name="Picture 6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22" y="2252517"/>
            <a:ext cx="1095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6" name="Picture 6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73" y="1422831"/>
            <a:ext cx="1095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7" name="Picture 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17" y="2032431"/>
            <a:ext cx="1095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" name="Picture 6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55" y="2362457"/>
            <a:ext cx="1095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" name="Picture 6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60" y="2202669"/>
            <a:ext cx="1031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0" name="Picture 6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8" y="1484311"/>
            <a:ext cx="1095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" name="Picture 6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8579">
            <a:off x="3463479" y="1497810"/>
            <a:ext cx="11763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Oval 38"/>
          <p:cNvSpPr/>
          <p:nvPr/>
        </p:nvSpPr>
        <p:spPr>
          <a:xfrm>
            <a:off x="3975447" y="37120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41868" y="3483406"/>
            <a:ext cx="593436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3699727" y="3733019"/>
            <a:ext cx="84282" cy="1313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607194">
            <a:off x="1608268" y="3483406"/>
            <a:ext cx="593436" cy="609600"/>
            <a:chOff x="2141682" y="4343400"/>
            <a:chExt cx="593436" cy="609600"/>
          </a:xfrm>
        </p:grpSpPr>
        <p:sp>
          <p:nvSpPr>
            <p:cNvPr id="37" name="Oval 36"/>
            <p:cNvSpPr/>
            <p:nvPr/>
          </p:nvSpPr>
          <p:spPr>
            <a:xfrm>
              <a:off x="2362200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41682" y="4343400"/>
              <a:ext cx="593436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2650836" y="4428209"/>
              <a:ext cx="84282" cy="1313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33586" y="2645206"/>
            <a:ext cx="718127" cy="472931"/>
            <a:chOff x="2133586" y="2645206"/>
            <a:chExt cx="718127" cy="472931"/>
          </a:xfrm>
        </p:grpSpPr>
        <p:sp>
          <p:nvSpPr>
            <p:cNvPr id="10" name="TextBox 9"/>
            <p:cNvSpPr txBox="1"/>
            <p:nvPr/>
          </p:nvSpPr>
          <p:spPr>
            <a:xfrm>
              <a:off x="2133586" y="2645206"/>
              <a:ext cx="718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" pitchFamily="2" charset="0"/>
                  <a:cs typeface="Nikosh" pitchFamily="2" charset="0"/>
                </a:rPr>
                <a:t>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08074" y="2748805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88176" y="4189108"/>
            <a:ext cx="547606" cy="440030"/>
            <a:chOff x="3268525" y="5480679"/>
            <a:chExt cx="547606" cy="440030"/>
          </a:xfrm>
        </p:grpSpPr>
        <p:sp>
          <p:nvSpPr>
            <p:cNvPr id="14" name="TextBox 13"/>
            <p:cNvSpPr txBox="1"/>
            <p:nvPr/>
          </p:nvSpPr>
          <p:spPr>
            <a:xfrm>
              <a:off x="3268525" y="5480679"/>
              <a:ext cx="504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7763" y="5551377"/>
              <a:ext cx="308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00743" y="5325823"/>
            <a:ext cx="7913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*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ফ্লোরিন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অনু্র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গঠন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অষ্টক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নিয়মে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হাড্রোজেন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অনু্র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গঠন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নিয়মে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7286" y="2183448"/>
            <a:ext cx="3298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" pitchFamily="2" charset="0"/>
                <a:cs typeface="Nikosh" pitchFamily="2" charset="0"/>
              </a:rPr>
              <a:t>সমযোজী বন্ধনঃ নিস্ক্রিয় গ্যাসের মত হওয়ার জন্য মৌলগু্লি ইলেকট্রন শেয়ার করে  বন্ধনে আবদ্ধ হয় তাই সমযোজী বন্ধন।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3028E-6 L -0.11806 -0.0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7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666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এখন</a:t>
            </a:r>
            <a:r>
              <a:rPr lang="en-US" sz="4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4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4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দেখি</a:t>
            </a:r>
            <a:endParaRPr lang="en-US" sz="48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10234"/>
              </p:ext>
            </p:extLst>
          </p:nvPr>
        </p:nvGraphicFramePr>
        <p:xfrm>
          <a:off x="4114800" y="4419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4419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236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629157" y="2568382"/>
            <a:ext cx="1861850" cy="1948873"/>
            <a:chOff x="3596841" y="1773382"/>
            <a:chExt cx="1861850" cy="1948873"/>
          </a:xfrm>
        </p:grpSpPr>
        <p:sp>
          <p:nvSpPr>
            <p:cNvPr id="2" name="Flowchart: Connector 1"/>
            <p:cNvSpPr/>
            <p:nvPr/>
          </p:nvSpPr>
          <p:spPr>
            <a:xfrm>
              <a:off x="4516582" y="209665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Connector 2"/>
            <p:cNvSpPr/>
            <p:nvPr/>
          </p:nvSpPr>
          <p:spPr>
            <a:xfrm>
              <a:off x="4368800" y="2105891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4562763" y="1773382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4042865" y="3537532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934692" y="2927929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596841" y="2567718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5116946" y="2567710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664364" y="3371274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3916220" y="2743200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4516581" y="3380510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5218546" y="3315856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5126182" y="2743201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4498109" y="2392221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4498107" y="309418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5366327" y="2419929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96509" y="2660073"/>
              <a:ext cx="267855" cy="277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99FF66"/>
                  </a:solidFill>
                </a:rPr>
                <a:t>P</a:t>
              </a:r>
              <a:endParaRPr lang="en-US" sz="2400" b="1" dirty="0">
                <a:solidFill>
                  <a:srgbClr val="99FF66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21019" y="2447639"/>
              <a:ext cx="646545" cy="711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953164" y="2152073"/>
              <a:ext cx="1219200" cy="12930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624551" y="1828800"/>
              <a:ext cx="1834140" cy="189345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20975619">
            <a:off x="623448" y="1229114"/>
            <a:ext cx="1644074" cy="1625600"/>
            <a:chOff x="701964" y="544946"/>
            <a:chExt cx="1644074" cy="1625600"/>
          </a:xfrm>
        </p:grpSpPr>
        <p:sp>
          <p:nvSpPr>
            <p:cNvPr id="5" name="Flowchart: Connector 4"/>
            <p:cNvSpPr/>
            <p:nvPr/>
          </p:nvSpPr>
          <p:spPr>
            <a:xfrm>
              <a:off x="1473200" y="1662546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487055" y="951347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743530" y="929841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2087422" y="735879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2179786" y="1727202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730" y="708170"/>
              <a:ext cx="1243013" cy="131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701964" y="544946"/>
              <a:ext cx="1644074" cy="1625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228436" y="1191491"/>
              <a:ext cx="581892" cy="332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" pitchFamily="2" charset="0"/>
                  <a:cs typeface="Nikosh" pitchFamily="2" charset="0"/>
                </a:rPr>
                <a:t>C</a:t>
              </a:r>
              <a:r>
                <a:rPr lang="en-US" sz="1400" b="1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" pitchFamily="2" charset="0"/>
                  <a:cs typeface="Nikosh" pitchFamily="2" charset="0"/>
                </a:rPr>
                <a:t>l</a:t>
              </a:r>
              <a:endPara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136073" y="1006765"/>
              <a:ext cx="794328" cy="7204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837841" y="800532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948681" y="1928813"/>
              <a:ext cx="83127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893259" y="1422404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1962729" y="652752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884023" y="1260764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1505531" y="194425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1505531" y="661988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835894" y="1814946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2073564" y="1260764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1366984" y="680459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1662548" y="1925782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2087422" y="1408547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7168" name="Group 7167"/>
          <p:cNvGrpSpPr/>
          <p:nvPr/>
        </p:nvGrpSpPr>
        <p:grpSpPr>
          <a:xfrm>
            <a:off x="2640865" y="4110892"/>
            <a:ext cx="1644074" cy="1625600"/>
            <a:chOff x="2580841" y="4221020"/>
            <a:chExt cx="1644074" cy="1625600"/>
          </a:xfrm>
        </p:grpSpPr>
        <p:sp>
          <p:nvSpPr>
            <p:cNvPr id="51" name="Flowchart: Connector 50"/>
            <p:cNvSpPr/>
            <p:nvPr/>
          </p:nvSpPr>
          <p:spPr>
            <a:xfrm>
              <a:off x="3352077" y="5338620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3365932" y="4627421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607" y="4384244"/>
              <a:ext cx="1243013" cy="131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Oval 53"/>
            <p:cNvSpPr/>
            <p:nvPr/>
          </p:nvSpPr>
          <p:spPr>
            <a:xfrm>
              <a:off x="2580841" y="4221020"/>
              <a:ext cx="1644074" cy="1625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107313" y="4867565"/>
              <a:ext cx="581892" cy="332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" pitchFamily="2" charset="0"/>
                  <a:cs typeface="Nikosh" pitchFamily="2" charset="0"/>
                </a:rPr>
                <a:t>C</a:t>
              </a:r>
              <a:r>
                <a:rPr lang="en-US" sz="1400" b="1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" pitchFamily="2" charset="0"/>
                  <a:cs typeface="Nikosh" pitchFamily="2" charset="0"/>
                </a:rPr>
                <a:t>l</a:t>
              </a:r>
              <a:endPara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014950" y="4682839"/>
              <a:ext cx="794328" cy="7204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2881240" y="4328826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3228474" y="4368803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3904310" y="558800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2762897" y="5116961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3467532" y="5606480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3968966" y="5015354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4040904" y="545249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3320838" y="5615718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2881238" y="5643420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3950492" y="4867580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2762897" y="443346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2744425" y="4959937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/>
            <p:cNvSpPr/>
            <p:nvPr/>
          </p:nvSpPr>
          <p:spPr>
            <a:xfrm>
              <a:off x="3375168" y="4328826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Connector 83"/>
            <p:cNvSpPr/>
            <p:nvPr/>
          </p:nvSpPr>
          <p:spPr>
            <a:xfrm>
              <a:off x="2762897" y="5551062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3913573" y="4378047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69" name="Group 7168"/>
          <p:cNvGrpSpPr/>
          <p:nvPr/>
        </p:nvGrpSpPr>
        <p:grpSpPr>
          <a:xfrm>
            <a:off x="5126101" y="3810324"/>
            <a:ext cx="1644074" cy="1625600"/>
            <a:chOff x="6998493" y="4082474"/>
            <a:chExt cx="1644074" cy="1625600"/>
          </a:xfrm>
        </p:grpSpPr>
        <p:sp>
          <p:nvSpPr>
            <p:cNvPr id="45" name="Flowchart: Connector 44"/>
            <p:cNvSpPr/>
            <p:nvPr/>
          </p:nvSpPr>
          <p:spPr>
            <a:xfrm>
              <a:off x="7769729" y="5200074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7783584" y="448887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259" y="4245698"/>
              <a:ext cx="1243013" cy="131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6998493" y="4082474"/>
              <a:ext cx="1644074" cy="1625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524965" y="4729019"/>
              <a:ext cx="581892" cy="332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" pitchFamily="2" charset="0"/>
                  <a:cs typeface="Nikosh" pitchFamily="2" charset="0"/>
                </a:rPr>
                <a:t>C</a:t>
              </a:r>
              <a:r>
                <a:rPr lang="en-US" sz="1400" b="1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" pitchFamily="2" charset="0"/>
                  <a:cs typeface="Nikosh" pitchFamily="2" charset="0"/>
                </a:rPr>
                <a:t>l</a:t>
              </a:r>
              <a:endPara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432602" y="4544293"/>
              <a:ext cx="794328" cy="7204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8394204" y="4916809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8365073" y="424382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7758545" y="4202579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7280766" y="546800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7927667" y="5475576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Connector 99"/>
            <p:cNvSpPr/>
            <p:nvPr/>
          </p:nvSpPr>
          <p:spPr>
            <a:xfrm>
              <a:off x="8394204" y="5369647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Connector 100"/>
            <p:cNvSpPr/>
            <p:nvPr/>
          </p:nvSpPr>
          <p:spPr>
            <a:xfrm>
              <a:off x="7188072" y="4268883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8372730" y="4766002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8459191" y="4359596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7804727" y="5483122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Connector 107"/>
            <p:cNvSpPr/>
            <p:nvPr/>
          </p:nvSpPr>
          <p:spPr>
            <a:xfrm>
              <a:off x="7188402" y="4839856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lowchart: Connector 109"/>
            <p:cNvSpPr/>
            <p:nvPr/>
          </p:nvSpPr>
          <p:spPr>
            <a:xfrm>
              <a:off x="7198238" y="5006110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lowchart: Connector 110"/>
            <p:cNvSpPr/>
            <p:nvPr/>
          </p:nvSpPr>
          <p:spPr>
            <a:xfrm>
              <a:off x="7388806" y="5538540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lowchart: Connector 111"/>
            <p:cNvSpPr/>
            <p:nvPr/>
          </p:nvSpPr>
          <p:spPr>
            <a:xfrm>
              <a:off x="7606145" y="423622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lowchart: Connector 112"/>
            <p:cNvSpPr/>
            <p:nvPr/>
          </p:nvSpPr>
          <p:spPr>
            <a:xfrm>
              <a:off x="8486568" y="5258811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2" name="Group 7171"/>
          <p:cNvGrpSpPr/>
          <p:nvPr/>
        </p:nvGrpSpPr>
        <p:grpSpPr>
          <a:xfrm rot="613263">
            <a:off x="5256395" y="1912581"/>
            <a:ext cx="1644074" cy="1625600"/>
            <a:chOff x="7335621" y="2152073"/>
            <a:chExt cx="1644074" cy="1625600"/>
          </a:xfrm>
        </p:grpSpPr>
        <p:sp>
          <p:nvSpPr>
            <p:cNvPr id="39" name="Flowchart: Connector 38"/>
            <p:cNvSpPr/>
            <p:nvPr/>
          </p:nvSpPr>
          <p:spPr>
            <a:xfrm>
              <a:off x="8106857" y="3269673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8120712" y="2558474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387" y="2315297"/>
              <a:ext cx="1243013" cy="131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Oval 41"/>
            <p:cNvSpPr/>
            <p:nvPr/>
          </p:nvSpPr>
          <p:spPr>
            <a:xfrm>
              <a:off x="7335621" y="2152073"/>
              <a:ext cx="1644074" cy="1625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62093" y="2798618"/>
              <a:ext cx="581892" cy="332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" pitchFamily="2" charset="0"/>
                  <a:cs typeface="Nikosh" pitchFamily="2" charset="0"/>
                </a:rPr>
                <a:t>C</a:t>
              </a:r>
              <a:r>
                <a:rPr lang="en-US" sz="1400" b="1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" pitchFamily="2" charset="0"/>
                  <a:cs typeface="Nikosh" pitchFamily="2" charset="0"/>
                </a:rPr>
                <a:t>l</a:t>
              </a:r>
              <a:endPara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769730" y="2613892"/>
              <a:ext cx="794328" cy="7204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7723548" y="2191203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8760603" y="3412877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8705522" y="285371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8826997" y="2501403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7527834" y="3103417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7513782" y="2946397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8261928" y="3531639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8153039" y="2267861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8723747" y="3015026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lowchart: Connector 101"/>
            <p:cNvSpPr/>
            <p:nvPr/>
          </p:nvSpPr>
          <p:spPr>
            <a:xfrm>
              <a:off x="8645067" y="3523713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lowchart: Connector 102"/>
            <p:cNvSpPr/>
            <p:nvPr/>
          </p:nvSpPr>
          <p:spPr>
            <a:xfrm>
              <a:off x="8121656" y="354845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8014493" y="2281377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8717808" y="2376404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7606145" y="2281377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7513782" y="3454396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3" name="Group 7172"/>
          <p:cNvGrpSpPr/>
          <p:nvPr/>
        </p:nvGrpSpPr>
        <p:grpSpPr>
          <a:xfrm>
            <a:off x="3602074" y="1013047"/>
            <a:ext cx="1719631" cy="1665738"/>
            <a:chOff x="7096480" y="392545"/>
            <a:chExt cx="1719631" cy="1665738"/>
          </a:xfrm>
        </p:grpSpPr>
        <p:sp>
          <p:nvSpPr>
            <p:cNvPr id="33" name="Flowchart: Connector 32"/>
            <p:cNvSpPr/>
            <p:nvPr/>
          </p:nvSpPr>
          <p:spPr>
            <a:xfrm>
              <a:off x="7897091" y="151014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7910946" y="798946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621" y="555769"/>
              <a:ext cx="1243013" cy="131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Oval 35"/>
            <p:cNvSpPr/>
            <p:nvPr/>
          </p:nvSpPr>
          <p:spPr>
            <a:xfrm>
              <a:off x="7125855" y="392545"/>
              <a:ext cx="1644074" cy="1625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52327" y="1039090"/>
              <a:ext cx="581892" cy="3325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" pitchFamily="2" charset="0"/>
                  <a:cs typeface="Nikosh" pitchFamily="2" charset="0"/>
                </a:rPr>
                <a:t>C</a:t>
              </a:r>
              <a:r>
                <a:rPr lang="en-US" sz="1400" b="1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" pitchFamily="2" charset="0"/>
                  <a:cs typeface="Nikosh" pitchFamily="2" charset="0"/>
                </a:rPr>
                <a:t>l</a:t>
              </a:r>
              <a:endPara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559964" y="854364"/>
              <a:ext cx="794328" cy="7204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8723747" y="1104680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7963918" y="1947447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7668660" y="588903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8450518" y="842803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8358154" y="727375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8723747" y="1277978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7300325" y="1206674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25"/>
            <p:cNvSpPr/>
            <p:nvPr/>
          </p:nvSpPr>
          <p:spPr>
            <a:xfrm>
              <a:off x="8453119" y="1424191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7804727" y="515937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28"/>
            <p:cNvSpPr/>
            <p:nvPr/>
          </p:nvSpPr>
          <p:spPr>
            <a:xfrm>
              <a:off x="8360541" y="1546139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Connector 129"/>
            <p:cNvSpPr/>
            <p:nvPr/>
          </p:nvSpPr>
          <p:spPr>
            <a:xfrm>
              <a:off x="7346507" y="1375788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Connector 132"/>
            <p:cNvSpPr/>
            <p:nvPr/>
          </p:nvSpPr>
          <p:spPr>
            <a:xfrm>
              <a:off x="7101179" y="978101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Connector 133"/>
            <p:cNvSpPr/>
            <p:nvPr/>
          </p:nvSpPr>
          <p:spPr>
            <a:xfrm>
              <a:off x="7096480" y="1120970"/>
              <a:ext cx="92364" cy="1108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4" name="Group 7173"/>
          <p:cNvGrpSpPr/>
          <p:nvPr/>
        </p:nvGrpSpPr>
        <p:grpSpPr>
          <a:xfrm>
            <a:off x="4211557" y="5394785"/>
            <a:ext cx="1531219" cy="763121"/>
            <a:chOff x="4599702" y="5061560"/>
            <a:chExt cx="1531219" cy="763121"/>
          </a:xfrm>
        </p:grpSpPr>
        <p:sp>
          <p:nvSpPr>
            <p:cNvPr id="24" name="TextBox 23"/>
            <p:cNvSpPr txBox="1"/>
            <p:nvPr/>
          </p:nvSpPr>
          <p:spPr>
            <a:xfrm>
              <a:off x="4599702" y="5061560"/>
              <a:ext cx="1531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PCl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7171" name="TextBox 7170"/>
            <p:cNvSpPr txBox="1"/>
            <p:nvPr/>
          </p:nvSpPr>
          <p:spPr>
            <a:xfrm>
              <a:off x="5341825" y="5239906"/>
              <a:ext cx="707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5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347492" y="100986"/>
            <a:ext cx="6913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" pitchFamily="2" charset="0"/>
                <a:cs typeface="Nikosh" pitchFamily="2" charset="0"/>
              </a:rPr>
              <a:t>*এখন আমরা ফসফরাস পেন্টা ক্লোরাইডের গঠন প্রক্রিয়া দেখি।</a:t>
            </a:r>
          </a:p>
        </p:txBody>
      </p:sp>
      <p:sp>
        <p:nvSpPr>
          <p:cNvPr id="7178" name="TextBox 7177"/>
          <p:cNvSpPr txBox="1"/>
          <p:nvPr/>
        </p:nvSpPr>
        <p:spPr>
          <a:xfrm>
            <a:off x="7031653" y="1648413"/>
            <a:ext cx="18723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" pitchFamily="2" charset="0"/>
                <a:cs typeface="Nikosh" pitchFamily="2" charset="0"/>
              </a:rPr>
              <a:t>*</a:t>
            </a:r>
            <a:r>
              <a:rPr lang="as-IN" sz="2800" dirty="0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সমযোজী</a:t>
            </a:r>
            <a:r>
              <a:rPr lang="as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বন্ধন গঠনের পর ফসফরাসের শেষ কক্ষপথে দশটি ইলেকট্রন আছে।ইহাই অষ্টক সম্প্রসারন।</a:t>
            </a:r>
          </a:p>
        </p:txBody>
      </p:sp>
    </p:spTree>
    <p:extLst>
      <p:ext uri="{BB962C8B-B14F-4D97-AF65-F5344CB8AC3E}">
        <p14:creationId xmlns:p14="http://schemas.microsoft.com/office/powerpoint/2010/main" val="6531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80083E-7 L 0.16267 0.13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69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9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369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Office Theme</vt:lpstr>
      <vt:lpstr>Horizon</vt:lpstr>
      <vt:lpstr>Apex</vt:lpstr>
      <vt:lpstr>1_Office Theme</vt:lpstr>
      <vt:lpstr>Equation</vt:lpstr>
      <vt:lpstr>Package</vt:lpstr>
      <vt:lpstr>PowerPoint Presentation</vt:lpstr>
      <vt:lpstr>PowerPoint Presentation</vt:lpstr>
      <vt:lpstr>PowerPoint Presentation</vt:lpstr>
      <vt:lpstr>রসায়ন   শ্রেণিঃ নবম অধ্যায়ঃ ৫ </vt:lpstr>
      <vt:lpstr>PowerPoint Presentation</vt:lpstr>
      <vt:lpstr>PowerPoint Presentation</vt:lpstr>
      <vt:lpstr>PowerPoint Presentation</vt:lpstr>
      <vt:lpstr>এখন আমরা একটি ভিডিও দেখি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Mizan</dc:creator>
  <cp:lastModifiedBy>Mizan</cp:lastModifiedBy>
  <cp:revision>313</cp:revision>
  <dcterms:created xsi:type="dcterms:W3CDTF">2013-06-29T04:47:52Z</dcterms:created>
  <dcterms:modified xsi:type="dcterms:W3CDTF">2013-07-05T05:18:50Z</dcterms:modified>
</cp:coreProperties>
</file>